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1B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660"/>
  </p:normalViewPr>
  <p:slideViewPr>
    <p:cSldViewPr snapToGrid="0">
      <p:cViewPr varScale="1">
        <p:scale>
          <a:sx n="97" d="100"/>
          <a:sy n="97" d="100"/>
        </p:scale>
        <p:origin x="37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B23B-0554-49DB-912C-EF64F75E134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EF82-BC0B-4C72-A2E8-342279CC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3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B23B-0554-49DB-912C-EF64F75E134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EF82-BC0B-4C72-A2E8-342279CC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B23B-0554-49DB-912C-EF64F75E134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EF82-BC0B-4C72-A2E8-342279CC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1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B23B-0554-49DB-912C-EF64F75E134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EF82-BC0B-4C72-A2E8-342279CC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6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B23B-0554-49DB-912C-EF64F75E134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EF82-BC0B-4C72-A2E8-342279CC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1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B23B-0554-49DB-912C-EF64F75E134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EF82-BC0B-4C72-A2E8-342279CC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B23B-0554-49DB-912C-EF64F75E134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EF82-BC0B-4C72-A2E8-342279CC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B23B-0554-49DB-912C-EF64F75E134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EF82-BC0B-4C72-A2E8-342279CC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5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B23B-0554-49DB-912C-EF64F75E134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EF82-BC0B-4C72-A2E8-342279CC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1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B23B-0554-49DB-912C-EF64F75E134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EF82-BC0B-4C72-A2E8-342279CC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B23B-0554-49DB-912C-EF64F75E134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EF82-BC0B-4C72-A2E8-342279CC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2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0B23B-0554-49DB-912C-EF64F75E134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1EF82-BC0B-4C72-A2E8-342279CCC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elay 69">
            <a:extLst>
              <a:ext uri="{FF2B5EF4-FFF2-40B4-BE49-F238E27FC236}">
                <a16:creationId xmlns:a16="http://schemas.microsoft.com/office/drawing/2014/main" id="{8A6B26BB-EB27-174C-BE28-BE6602E1FB68}"/>
              </a:ext>
            </a:extLst>
          </p:cNvPr>
          <p:cNvSpPr/>
          <p:nvPr/>
        </p:nvSpPr>
        <p:spPr>
          <a:xfrm>
            <a:off x="-2362" y="-237468"/>
            <a:ext cx="3598193" cy="7095468"/>
          </a:xfrm>
          <a:prstGeom prst="flowChartDelay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CC8762A-C286-1C49-AE14-8ECEEEA7BDFF}"/>
              </a:ext>
            </a:extLst>
          </p:cNvPr>
          <p:cNvSpPr/>
          <p:nvPr/>
        </p:nvSpPr>
        <p:spPr>
          <a:xfrm rot="16200000">
            <a:off x="1124880" y="4709274"/>
            <a:ext cx="2036801" cy="1697334"/>
          </a:xfrm>
          <a:custGeom>
            <a:avLst/>
            <a:gdLst>
              <a:gd name="connsiteX0" fmla="*/ 0 w 1697333"/>
              <a:gd name="connsiteY0" fmla="*/ 84867 h 2036800"/>
              <a:gd name="connsiteX1" fmla="*/ 84867 w 1697333"/>
              <a:gd name="connsiteY1" fmla="*/ 0 h 2036800"/>
              <a:gd name="connsiteX2" fmla="*/ 1612466 w 1697333"/>
              <a:gd name="connsiteY2" fmla="*/ 0 h 2036800"/>
              <a:gd name="connsiteX3" fmla="*/ 1697333 w 1697333"/>
              <a:gd name="connsiteY3" fmla="*/ 84867 h 2036800"/>
              <a:gd name="connsiteX4" fmla="*/ 1697333 w 1697333"/>
              <a:gd name="connsiteY4" fmla="*/ 1951933 h 2036800"/>
              <a:gd name="connsiteX5" fmla="*/ 1612466 w 1697333"/>
              <a:gd name="connsiteY5" fmla="*/ 2036800 h 2036800"/>
              <a:gd name="connsiteX6" fmla="*/ 84867 w 1697333"/>
              <a:gd name="connsiteY6" fmla="*/ 2036800 h 2036800"/>
              <a:gd name="connsiteX7" fmla="*/ 0 w 1697333"/>
              <a:gd name="connsiteY7" fmla="*/ 1951933 h 2036800"/>
              <a:gd name="connsiteX8" fmla="*/ 0 w 1697333"/>
              <a:gd name="connsiteY8" fmla="*/ 84867 h 2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333" h="2036800">
                <a:moveTo>
                  <a:pt x="1626610" y="1"/>
                </a:moveTo>
                <a:cubicBezTo>
                  <a:pt x="1665669" y="1"/>
                  <a:pt x="1697333" y="45596"/>
                  <a:pt x="1697333" y="101841"/>
                </a:cubicBezTo>
                <a:lnTo>
                  <a:pt x="1697333" y="1934959"/>
                </a:lnTo>
                <a:cubicBezTo>
                  <a:pt x="1697333" y="1991204"/>
                  <a:pt x="1665669" y="2036799"/>
                  <a:pt x="1626610" y="2036799"/>
                </a:cubicBezTo>
                <a:lnTo>
                  <a:pt x="70723" y="2036799"/>
                </a:lnTo>
                <a:cubicBezTo>
                  <a:pt x="31664" y="2036799"/>
                  <a:pt x="0" y="1991204"/>
                  <a:pt x="0" y="1934959"/>
                </a:cubicBezTo>
                <a:lnTo>
                  <a:pt x="0" y="101841"/>
                </a:lnTo>
                <a:cubicBezTo>
                  <a:pt x="0" y="45596"/>
                  <a:pt x="31664" y="1"/>
                  <a:pt x="70723" y="1"/>
                </a:cubicBezTo>
                <a:lnTo>
                  <a:pt x="1626610" y="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624" tIns="37721" rIns="48896" bIns="1357865" numCol="1" spcCol="1270" anchor="t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 dirty="0">
              <a:solidFill>
                <a:schemeClr val="bg1"/>
              </a:solidFill>
              <a:effectLst/>
              <a:latin typeface="Avenir Medium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4E7895C-05C3-0844-98F3-3926C259EC9F}"/>
              </a:ext>
            </a:extLst>
          </p:cNvPr>
          <p:cNvSpPr/>
          <p:nvPr/>
        </p:nvSpPr>
        <p:spPr>
          <a:xfrm>
            <a:off x="1419608" y="4539541"/>
            <a:ext cx="1478986" cy="2036800"/>
          </a:xfrm>
          <a:custGeom>
            <a:avLst/>
            <a:gdLst>
              <a:gd name="connsiteX0" fmla="*/ 0 w 1264513"/>
              <a:gd name="connsiteY0" fmla="*/ 0 h 2036800"/>
              <a:gd name="connsiteX1" fmla="*/ 1264513 w 1264513"/>
              <a:gd name="connsiteY1" fmla="*/ 0 h 2036800"/>
              <a:gd name="connsiteX2" fmla="*/ 1264513 w 1264513"/>
              <a:gd name="connsiteY2" fmla="*/ 2036800 h 2036800"/>
              <a:gd name="connsiteX3" fmla="*/ 0 w 1264513"/>
              <a:gd name="connsiteY3" fmla="*/ 2036800 h 2036800"/>
              <a:gd name="connsiteX4" fmla="*/ 0 w 1264513"/>
              <a:gd name="connsiteY4" fmla="*/ 0 h 2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13" h="2036800">
                <a:moveTo>
                  <a:pt x="0" y="0"/>
                </a:moveTo>
                <a:lnTo>
                  <a:pt x="1264513" y="0"/>
                </a:lnTo>
                <a:lnTo>
                  <a:pt x="1264513" y="2036800"/>
                </a:lnTo>
                <a:lnTo>
                  <a:pt x="0" y="2036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0" numCol="1" spcCol="1270" anchor="t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u="sng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PARENTING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" u="sng" kern="1200" cap="none" spc="0" dirty="0">
              <a:ln w="0"/>
              <a:solidFill>
                <a:schemeClr val="tx1"/>
              </a:solidFill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cap="none" spc="0" dirty="0">
                <a:ln w="0"/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Higher likelihood of infant </a:t>
            </a:r>
            <a:r>
              <a:rPr lang="en-US" sz="1000" dirty="0">
                <a:ln w="0"/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m</a:t>
            </a:r>
            <a:r>
              <a:rPr lang="en-US" sz="1000" kern="1200" cap="none" spc="0" dirty="0">
                <a:ln w="0"/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ortality</a:t>
            </a:r>
          </a:p>
          <a:p>
            <a:pPr marL="80010" lvl="0" indent="-80010" algn="l"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cap="none" spc="0" dirty="0">
                <a:ln w="0"/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Lack of pre-natal care</a:t>
            </a:r>
          </a:p>
          <a:p>
            <a:pPr marL="80010" lvl="0" indent="-80010" algn="l"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cap="none" spc="0" dirty="0">
                <a:ln w="0"/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Dual Pregnancy</a:t>
            </a:r>
          </a:p>
          <a:p>
            <a:pPr marL="80010" lvl="0" indent="-80010" algn="l"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cap="none" spc="0" dirty="0">
                <a:ln w="0"/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No role models or support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AE21375-9FDD-4641-8ED1-478211F92E65}"/>
              </a:ext>
            </a:extLst>
          </p:cNvPr>
          <p:cNvSpPr/>
          <p:nvPr/>
        </p:nvSpPr>
        <p:spPr>
          <a:xfrm rot="16200000">
            <a:off x="2881620" y="4709274"/>
            <a:ext cx="2036801" cy="1697334"/>
          </a:xfrm>
          <a:custGeom>
            <a:avLst/>
            <a:gdLst>
              <a:gd name="connsiteX0" fmla="*/ 0 w 1697333"/>
              <a:gd name="connsiteY0" fmla="*/ 84867 h 2036800"/>
              <a:gd name="connsiteX1" fmla="*/ 84867 w 1697333"/>
              <a:gd name="connsiteY1" fmla="*/ 0 h 2036800"/>
              <a:gd name="connsiteX2" fmla="*/ 1612466 w 1697333"/>
              <a:gd name="connsiteY2" fmla="*/ 0 h 2036800"/>
              <a:gd name="connsiteX3" fmla="*/ 1697333 w 1697333"/>
              <a:gd name="connsiteY3" fmla="*/ 84867 h 2036800"/>
              <a:gd name="connsiteX4" fmla="*/ 1697333 w 1697333"/>
              <a:gd name="connsiteY4" fmla="*/ 1951933 h 2036800"/>
              <a:gd name="connsiteX5" fmla="*/ 1612466 w 1697333"/>
              <a:gd name="connsiteY5" fmla="*/ 2036800 h 2036800"/>
              <a:gd name="connsiteX6" fmla="*/ 84867 w 1697333"/>
              <a:gd name="connsiteY6" fmla="*/ 2036800 h 2036800"/>
              <a:gd name="connsiteX7" fmla="*/ 0 w 1697333"/>
              <a:gd name="connsiteY7" fmla="*/ 1951933 h 2036800"/>
              <a:gd name="connsiteX8" fmla="*/ 0 w 1697333"/>
              <a:gd name="connsiteY8" fmla="*/ 84867 h 2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333" h="2036800">
                <a:moveTo>
                  <a:pt x="1626610" y="1"/>
                </a:moveTo>
                <a:cubicBezTo>
                  <a:pt x="1665669" y="1"/>
                  <a:pt x="1697333" y="45596"/>
                  <a:pt x="1697333" y="101841"/>
                </a:cubicBezTo>
                <a:lnTo>
                  <a:pt x="1697333" y="1934959"/>
                </a:lnTo>
                <a:cubicBezTo>
                  <a:pt x="1697333" y="1991204"/>
                  <a:pt x="1665669" y="2036799"/>
                  <a:pt x="1626610" y="2036799"/>
                </a:cubicBezTo>
                <a:lnTo>
                  <a:pt x="70723" y="2036799"/>
                </a:lnTo>
                <a:cubicBezTo>
                  <a:pt x="31664" y="2036799"/>
                  <a:pt x="0" y="1991204"/>
                  <a:pt x="0" y="1934959"/>
                </a:cubicBezTo>
                <a:lnTo>
                  <a:pt x="0" y="101841"/>
                </a:lnTo>
                <a:cubicBezTo>
                  <a:pt x="0" y="45596"/>
                  <a:pt x="31664" y="1"/>
                  <a:pt x="70723" y="1"/>
                </a:cubicBezTo>
                <a:lnTo>
                  <a:pt x="1626610" y="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623" tIns="37720" rIns="48896" bIns="1357866" numCol="1" spcCol="1270" anchor="t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>
              <a:solidFill>
                <a:schemeClr val="tx1"/>
              </a:solidFill>
              <a:effectLst/>
              <a:latin typeface="Avenir Book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Extract 11">
            <a:extLst>
              <a:ext uri="{FF2B5EF4-FFF2-40B4-BE49-F238E27FC236}">
                <a16:creationId xmlns:a16="http://schemas.microsoft.com/office/drawing/2014/main" id="{2114F1EC-5B9B-B345-B4FB-124980CAF539}"/>
              </a:ext>
            </a:extLst>
          </p:cNvPr>
          <p:cNvSpPr/>
          <p:nvPr/>
        </p:nvSpPr>
        <p:spPr>
          <a:xfrm rot="5400000">
            <a:off x="2910202" y="5979355"/>
            <a:ext cx="299277" cy="254600"/>
          </a:xfrm>
          <a:prstGeom prst="flowChartExtra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505735F-0759-E94B-93C2-567F99C4E8D2}"/>
              </a:ext>
            </a:extLst>
          </p:cNvPr>
          <p:cNvSpPr/>
          <p:nvPr/>
        </p:nvSpPr>
        <p:spPr>
          <a:xfrm>
            <a:off x="3157505" y="4534287"/>
            <a:ext cx="1452066" cy="1484538"/>
          </a:xfrm>
          <a:custGeom>
            <a:avLst/>
            <a:gdLst>
              <a:gd name="connsiteX0" fmla="*/ 0 w 1264513"/>
              <a:gd name="connsiteY0" fmla="*/ 0 h 2036800"/>
              <a:gd name="connsiteX1" fmla="*/ 1264513 w 1264513"/>
              <a:gd name="connsiteY1" fmla="*/ 0 h 2036800"/>
              <a:gd name="connsiteX2" fmla="*/ 1264513 w 1264513"/>
              <a:gd name="connsiteY2" fmla="*/ 2036800 h 2036800"/>
              <a:gd name="connsiteX3" fmla="*/ 0 w 1264513"/>
              <a:gd name="connsiteY3" fmla="*/ 2036800 h 2036800"/>
              <a:gd name="connsiteX4" fmla="*/ 0 w 1264513"/>
              <a:gd name="connsiteY4" fmla="*/ 0 h 2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13" h="2036800">
                <a:moveTo>
                  <a:pt x="0" y="0"/>
                </a:moveTo>
                <a:lnTo>
                  <a:pt x="1264513" y="0"/>
                </a:lnTo>
                <a:lnTo>
                  <a:pt x="1264513" y="2036800"/>
                </a:lnTo>
                <a:lnTo>
                  <a:pt x="0" y="2036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0" numCol="1" spcCol="1270" anchor="t" anchorCtr="0">
            <a:noAutofit/>
          </a:bodyPr>
          <a:lstStyle/>
          <a:p>
            <a:pPr defTabSz="488950">
              <a:spcBef>
                <a:spcPct val="0"/>
              </a:spcBef>
              <a:spcAft>
                <a:spcPts val="600"/>
              </a:spcAft>
            </a:pPr>
            <a:r>
              <a:rPr lang="en-US" sz="1000" u="sng" dirty="0">
                <a:solidFill>
                  <a:schemeClr val="tx1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EDUCATION</a:t>
            </a:r>
          </a:p>
          <a:p>
            <a:pPr defTabSz="488950">
              <a:spcBef>
                <a:spcPct val="0"/>
              </a:spcBef>
              <a:spcAft>
                <a:spcPts val="600"/>
              </a:spcAft>
            </a:pPr>
            <a:endParaRPr lang="en-US" sz="400" u="sng" kern="1200" dirty="0">
              <a:solidFill>
                <a:schemeClr val="tx1"/>
              </a:solidFill>
              <a:effectLst/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Dropping out of high school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N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ot receiving a diploma or GED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Low paying jobs because of the lack of skills and education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7DBF8FE-C203-6C4E-B4AE-44E71B797134}"/>
              </a:ext>
            </a:extLst>
          </p:cNvPr>
          <p:cNvSpPr/>
          <p:nvPr/>
        </p:nvSpPr>
        <p:spPr>
          <a:xfrm rot="16200000">
            <a:off x="4638360" y="4709274"/>
            <a:ext cx="2036801" cy="1697334"/>
          </a:xfrm>
          <a:custGeom>
            <a:avLst/>
            <a:gdLst>
              <a:gd name="connsiteX0" fmla="*/ 0 w 1697333"/>
              <a:gd name="connsiteY0" fmla="*/ 84867 h 2036800"/>
              <a:gd name="connsiteX1" fmla="*/ 84867 w 1697333"/>
              <a:gd name="connsiteY1" fmla="*/ 0 h 2036800"/>
              <a:gd name="connsiteX2" fmla="*/ 1612466 w 1697333"/>
              <a:gd name="connsiteY2" fmla="*/ 0 h 2036800"/>
              <a:gd name="connsiteX3" fmla="*/ 1697333 w 1697333"/>
              <a:gd name="connsiteY3" fmla="*/ 84867 h 2036800"/>
              <a:gd name="connsiteX4" fmla="*/ 1697333 w 1697333"/>
              <a:gd name="connsiteY4" fmla="*/ 1951933 h 2036800"/>
              <a:gd name="connsiteX5" fmla="*/ 1612466 w 1697333"/>
              <a:gd name="connsiteY5" fmla="*/ 2036800 h 2036800"/>
              <a:gd name="connsiteX6" fmla="*/ 84867 w 1697333"/>
              <a:gd name="connsiteY6" fmla="*/ 2036800 h 2036800"/>
              <a:gd name="connsiteX7" fmla="*/ 0 w 1697333"/>
              <a:gd name="connsiteY7" fmla="*/ 1951933 h 2036800"/>
              <a:gd name="connsiteX8" fmla="*/ 0 w 1697333"/>
              <a:gd name="connsiteY8" fmla="*/ 84867 h 2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333" h="2036800">
                <a:moveTo>
                  <a:pt x="1626610" y="1"/>
                </a:moveTo>
                <a:cubicBezTo>
                  <a:pt x="1665669" y="1"/>
                  <a:pt x="1697333" y="45596"/>
                  <a:pt x="1697333" y="101841"/>
                </a:cubicBezTo>
                <a:lnTo>
                  <a:pt x="1697333" y="1934959"/>
                </a:lnTo>
                <a:cubicBezTo>
                  <a:pt x="1697333" y="1991204"/>
                  <a:pt x="1665669" y="2036799"/>
                  <a:pt x="1626610" y="2036799"/>
                </a:cubicBezTo>
                <a:lnTo>
                  <a:pt x="70723" y="2036799"/>
                </a:lnTo>
                <a:cubicBezTo>
                  <a:pt x="31664" y="2036799"/>
                  <a:pt x="0" y="1991204"/>
                  <a:pt x="0" y="1934959"/>
                </a:cubicBezTo>
                <a:lnTo>
                  <a:pt x="0" y="101841"/>
                </a:lnTo>
                <a:cubicBezTo>
                  <a:pt x="0" y="45596"/>
                  <a:pt x="31664" y="1"/>
                  <a:pt x="70723" y="1"/>
                </a:cubicBezTo>
                <a:lnTo>
                  <a:pt x="1626610" y="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624" tIns="37721" rIns="48896" bIns="1357866" numCol="1" spcCol="1270" anchor="t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>
              <a:solidFill>
                <a:schemeClr val="tx1"/>
              </a:solidFill>
              <a:effectLst/>
              <a:latin typeface="Avenir Book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Extract 16">
            <a:extLst>
              <a:ext uri="{FF2B5EF4-FFF2-40B4-BE49-F238E27FC236}">
                <a16:creationId xmlns:a16="http://schemas.microsoft.com/office/drawing/2014/main" id="{62D9E189-6BE9-BB45-B25A-08BCA2566DF9}"/>
              </a:ext>
            </a:extLst>
          </p:cNvPr>
          <p:cNvSpPr/>
          <p:nvPr/>
        </p:nvSpPr>
        <p:spPr>
          <a:xfrm rot="5400000">
            <a:off x="4666942" y="5979355"/>
            <a:ext cx="299277" cy="254600"/>
          </a:xfrm>
          <a:prstGeom prst="flowChartExtra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8CF8ADB-3722-C34D-A355-370233846545}"/>
              </a:ext>
            </a:extLst>
          </p:cNvPr>
          <p:cNvSpPr/>
          <p:nvPr/>
        </p:nvSpPr>
        <p:spPr>
          <a:xfrm>
            <a:off x="4934731" y="4539541"/>
            <a:ext cx="1477344" cy="2036800"/>
          </a:xfrm>
          <a:custGeom>
            <a:avLst/>
            <a:gdLst>
              <a:gd name="connsiteX0" fmla="*/ 0 w 1264513"/>
              <a:gd name="connsiteY0" fmla="*/ 0 h 2036800"/>
              <a:gd name="connsiteX1" fmla="*/ 1264513 w 1264513"/>
              <a:gd name="connsiteY1" fmla="*/ 0 h 2036800"/>
              <a:gd name="connsiteX2" fmla="*/ 1264513 w 1264513"/>
              <a:gd name="connsiteY2" fmla="*/ 2036800 h 2036800"/>
              <a:gd name="connsiteX3" fmla="*/ 0 w 1264513"/>
              <a:gd name="connsiteY3" fmla="*/ 2036800 h 2036800"/>
              <a:gd name="connsiteX4" fmla="*/ 0 w 1264513"/>
              <a:gd name="connsiteY4" fmla="*/ 0 h 2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13" h="2036800">
                <a:moveTo>
                  <a:pt x="0" y="0"/>
                </a:moveTo>
                <a:lnTo>
                  <a:pt x="1264513" y="0"/>
                </a:lnTo>
                <a:lnTo>
                  <a:pt x="1264513" y="2036800"/>
                </a:lnTo>
                <a:lnTo>
                  <a:pt x="0" y="2036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0" numCol="1" spcCol="1270" anchor="t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" u="sng" dirty="0">
                <a:solidFill>
                  <a:schemeClr val="tx1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TECHNOLOGY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" u="sng" kern="1200" dirty="0">
              <a:solidFill>
                <a:schemeClr val="tx1"/>
              </a:solidFill>
              <a:effectLst/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A lack of technology access for job applications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An inability to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 apply for resources without internet access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17CB5B3-1E6F-DB41-BF77-B66AAB023999}"/>
              </a:ext>
            </a:extLst>
          </p:cNvPr>
          <p:cNvSpPr/>
          <p:nvPr/>
        </p:nvSpPr>
        <p:spPr>
          <a:xfrm rot="16200000">
            <a:off x="6395101" y="4709274"/>
            <a:ext cx="2036801" cy="1697334"/>
          </a:xfrm>
          <a:custGeom>
            <a:avLst/>
            <a:gdLst>
              <a:gd name="connsiteX0" fmla="*/ 0 w 1697333"/>
              <a:gd name="connsiteY0" fmla="*/ 84867 h 2036800"/>
              <a:gd name="connsiteX1" fmla="*/ 84867 w 1697333"/>
              <a:gd name="connsiteY1" fmla="*/ 0 h 2036800"/>
              <a:gd name="connsiteX2" fmla="*/ 1612466 w 1697333"/>
              <a:gd name="connsiteY2" fmla="*/ 0 h 2036800"/>
              <a:gd name="connsiteX3" fmla="*/ 1697333 w 1697333"/>
              <a:gd name="connsiteY3" fmla="*/ 84867 h 2036800"/>
              <a:gd name="connsiteX4" fmla="*/ 1697333 w 1697333"/>
              <a:gd name="connsiteY4" fmla="*/ 1951933 h 2036800"/>
              <a:gd name="connsiteX5" fmla="*/ 1612466 w 1697333"/>
              <a:gd name="connsiteY5" fmla="*/ 2036800 h 2036800"/>
              <a:gd name="connsiteX6" fmla="*/ 84867 w 1697333"/>
              <a:gd name="connsiteY6" fmla="*/ 2036800 h 2036800"/>
              <a:gd name="connsiteX7" fmla="*/ 0 w 1697333"/>
              <a:gd name="connsiteY7" fmla="*/ 1951933 h 2036800"/>
              <a:gd name="connsiteX8" fmla="*/ 0 w 1697333"/>
              <a:gd name="connsiteY8" fmla="*/ 84867 h 2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333" h="2036800">
                <a:moveTo>
                  <a:pt x="1626610" y="1"/>
                </a:moveTo>
                <a:cubicBezTo>
                  <a:pt x="1665669" y="1"/>
                  <a:pt x="1697333" y="45596"/>
                  <a:pt x="1697333" y="101841"/>
                </a:cubicBezTo>
                <a:lnTo>
                  <a:pt x="1697333" y="1934959"/>
                </a:lnTo>
                <a:cubicBezTo>
                  <a:pt x="1697333" y="1991204"/>
                  <a:pt x="1665669" y="2036799"/>
                  <a:pt x="1626610" y="2036799"/>
                </a:cubicBezTo>
                <a:lnTo>
                  <a:pt x="70723" y="2036799"/>
                </a:lnTo>
                <a:cubicBezTo>
                  <a:pt x="31664" y="2036799"/>
                  <a:pt x="0" y="1991204"/>
                  <a:pt x="0" y="1934959"/>
                </a:cubicBezTo>
                <a:lnTo>
                  <a:pt x="0" y="101841"/>
                </a:lnTo>
                <a:cubicBezTo>
                  <a:pt x="0" y="45596"/>
                  <a:pt x="31664" y="1"/>
                  <a:pt x="70723" y="1"/>
                </a:cubicBezTo>
                <a:lnTo>
                  <a:pt x="1626610" y="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624" tIns="37720" rIns="48896" bIns="1357867" numCol="1" spcCol="1270" anchor="t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>
              <a:solidFill>
                <a:schemeClr val="tx1"/>
              </a:solidFill>
              <a:effectLst/>
              <a:latin typeface="Avenir Book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Extract 19">
            <a:extLst>
              <a:ext uri="{FF2B5EF4-FFF2-40B4-BE49-F238E27FC236}">
                <a16:creationId xmlns:a16="http://schemas.microsoft.com/office/drawing/2014/main" id="{6277DCCC-C07F-8B48-8083-3158D855C9EE}"/>
              </a:ext>
            </a:extLst>
          </p:cNvPr>
          <p:cNvSpPr/>
          <p:nvPr/>
        </p:nvSpPr>
        <p:spPr>
          <a:xfrm rot="5400000">
            <a:off x="6423683" y="5979355"/>
            <a:ext cx="299277" cy="254600"/>
          </a:xfrm>
          <a:prstGeom prst="flowChartExtra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F67931D-CE2D-6442-9C96-3972BF1E49E6}"/>
              </a:ext>
            </a:extLst>
          </p:cNvPr>
          <p:cNvSpPr/>
          <p:nvPr/>
        </p:nvSpPr>
        <p:spPr>
          <a:xfrm>
            <a:off x="6692292" y="4539541"/>
            <a:ext cx="1476523" cy="2036800"/>
          </a:xfrm>
          <a:custGeom>
            <a:avLst/>
            <a:gdLst>
              <a:gd name="connsiteX0" fmla="*/ 0 w 1264513"/>
              <a:gd name="connsiteY0" fmla="*/ 0 h 2036800"/>
              <a:gd name="connsiteX1" fmla="*/ 1264513 w 1264513"/>
              <a:gd name="connsiteY1" fmla="*/ 0 h 2036800"/>
              <a:gd name="connsiteX2" fmla="*/ 1264513 w 1264513"/>
              <a:gd name="connsiteY2" fmla="*/ 2036800 h 2036800"/>
              <a:gd name="connsiteX3" fmla="*/ 0 w 1264513"/>
              <a:gd name="connsiteY3" fmla="*/ 2036800 h 2036800"/>
              <a:gd name="connsiteX4" fmla="*/ 0 w 1264513"/>
              <a:gd name="connsiteY4" fmla="*/ 0 h 2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13" h="2036800">
                <a:moveTo>
                  <a:pt x="0" y="0"/>
                </a:moveTo>
                <a:lnTo>
                  <a:pt x="1264513" y="0"/>
                </a:lnTo>
                <a:lnTo>
                  <a:pt x="1264513" y="2036800"/>
                </a:lnTo>
                <a:lnTo>
                  <a:pt x="0" y="2036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0" numCol="1" spcCol="1270" anchor="t" anchorCtr="0">
            <a:noAutofit/>
          </a:bodyPr>
          <a:lstStyle/>
          <a:p>
            <a:pPr defTabSz="488950">
              <a:spcBef>
                <a:spcPct val="0"/>
              </a:spcBef>
              <a:spcAft>
                <a:spcPts val="600"/>
              </a:spcAft>
            </a:pPr>
            <a:r>
              <a:rPr lang="en-US" sz="1000" u="sng" dirty="0">
                <a:solidFill>
                  <a:schemeClr val="tx1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ARTS/ACCESS</a:t>
            </a:r>
          </a:p>
          <a:p>
            <a:pPr defTabSz="488950">
              <a:spcBef>
                <a:spcPct val="0"/>
              </a:spcBef>
              <a:spcAft>
                <a:spcPts val="600"/>
              </a:spcAft>
            </a:pPr>
            <a:endParaRPr lang="en-US" sz="400" u="sng" kern="1200" dirty="0">
              <a:solidFill>
                <a:schemeClr val="tx1"/>
              </a:solidFill>
              <a:effectLst/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A lack of cultural exposure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No introduction to museums and art events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AA2A9E66-91A8-1547-8DC9-C08C667B81A7}"/>
              </a:ext>
            </a:extLst>
          </p:cNvPr>
          <p:cNvSpPr/>
          <p:nvPr/>
        </p:nvSpPr>
        <p:spPr>
          <a:xfrm rot="16200000">
            <a:off x="8151841" y="4709274"/>
            <a:ext cx="2036801" cy="1697334"/>
          </a:xfrm>
          <a:custGeom>
            <a:avLst/>
            <a:gdLst>
              <a:gd name="connsiteX0" fmla="*/ 0 w 1697333"/>
              <a:gd name="connsiteY0" fmla="*/ 84867 h 2036800"/>
              <a:gd name="connsiteX1" fmla="*/ 84867 w 1697333"/>
              <a:gd name="connsiteY1" fmla="*/ 0 h 2036800"/>
              <a:gd name="connsiteX2" fmla="*/ 1612466 w 1697333"/>
              <a:gd name="connsiteY2" fmla="*/ 0 h 2036800"/>
              <a:gd name="connsiteX3" fmla="*/ 1697333 w 1697333"/>
              <a:gd name="connsiteY3" fmla="*/ 84867 h 2036800"/>
              <a:gd name="connsiteX4" fmla="*/ 1697333 w 1697333"/>
              <a:gd name="connsiteY4" fmla="*/ 1951933 h 2036800"/>
              <a:gd name="connsiteX5" fmla="*/ 1612466 w 1697333"/>
              <a:gd name="connsiteY5" fmla="*/ 2036800 h 2036800"/>
              <a:gd name="connsiteX6" fmla="*/ 84867 w 1697333"/>
              <a:gd name="connsiteY6" fmla="*/ 2036800 h 2036800"/>
              <a:gd name="connsiteX7" fmla="*/ 0 w 1697333"/>
              <a:gd name="connsiteY7" fmla="*/ 1951933 h 2036800"/>
              <a:gd name="connsiteX8" fmla="*/ 0 w 1697333"/>
              <a:gd name="connsiteY8" fmla="*/ 84867 h 2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333" h="2036800">
                <a:moveTo>
                  <a:pt x="1626610" y="1"/>
                </a:moveTo>
                <a:cubicBezTo>
                  <a:pt x="1665669" y="1"/>
                  <a:pt x="1697333" y="45596"/>
                  <a:pt x="1697333" y="101841"/>
                </a:cubicBezTo>
                <a:lnTo>
                  <a:pt x="1697333" y="1934959"/>
                </a:lnTo>
                <a:cubicBezTo>
                  <a:pt x="1697333" y="1991204"/>
                  <a:pt x="1665669" y="2036799"/>
                  <a:pt x="1626610" y="2036799"/>
                </a:cubicBezTo>
                <a:lnTo>
                  <a:pt x="70723" y="2036799"/>
                </a:lnTo>
                <a:cubicBezTo>
                  <a:pt x="31664" y="2036799"/>
                  <a:pt x="0" y="1991204"/>
                  <a:pt x="0" y="1934959"/>
                </a:cubicBezTo>
                <a:lnTo>
                  <a:pt x="0" y="101841"/>
                </a:lnTo>
                <a:cubicBezTo>
                  <a:pt x="0" y="45596"/>
                  <a:pt x="31664" y="1"/>
                  <a:pt x="70723" y="1"/>
                </a:cubicBezTo>
                <a:lnTo>
                  <a:pt x="1626610" y="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624" tIns="37720" rIns="48896" bIns="1357866" numCol="1" spcCol="1270" anchor="t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>
              <a:solidFill>
                <a:schemeClr val="tx1"/>
              </a:solidFill>
              <a:effectLst/>
              <a:latin typeface="Avenir Book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Extract 22">
            <a:extLst>
              <a:ext uri="{FF2B5EF4-FFF2-40B4-BE49-F238E27FC236}">
                <a16:creationId xmlns:a16="http://schemas.microsoft.com/office/drawing/2014/main" id="{A1433A3D-71DA-3047-95BF-967716901E6B}"/>
              </a:ext>
            </a:extLst>
          </p:cNvPr>
          <p:cNvSpPr/>
          <p:nvPr/>
        </p:nvSpPr>
        <p:spPr>
          <a:xfrm rot="5400000">
            <a:off x="8180423" y="5979355"/>
            <a:ext cx="299277" cy="254600"/>
          </a:xfrm>
          <a:prstGeom prst="flowChartExtra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46121C9-4BE8-A54A-96DC-33AEED07BFD7}"/>
              </a:ext>
            </a:extLst>
          </p:cNvPr>
          <p:cNvSpPr/>
          <p:nvPr/>
        </p:nvSpPr>
        <p:spPr>
          <a:xfrm>
            <a:off x="8449856" y="4539545"/>
            <a:ext cx="1475700" cy="1877116"/>
          </a:xfrm>
          <a:custGeom>
            <a:avLst/>
            <a:gdLst>
              <a:gd name="connsiteX0" fmla="*/ 0 w 1264513"/>
              <a:gd name="connsiteY0" fmla="*/ 0 h 2036800"/>
              <a:gd name="connsiteX1" fmla="*/ 1264513 w 1264513"/>
              <a:gd name="connsiteY1" fmla="*/ 0 h 2036800"/>
              <a:gd name="connsiteX2" fmla="*/ 1264513 w 1264513"/>
              <a:gd name="connsiteY2" fmla="*/ 2036800 h 2036800"/>
              <a:gd name="connsiteX3" fmla="*/ 0 w 1264513"/>
              <a:gd name="connsiteY3" fmla="*/ 2036800 h 2036800"/>
              <a:gd name="connsiteX4" fmla="*/ 0 w 1264513"/>
              <a:gd name="connsiteY4" fmla="*/ 0 h 2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13" h="2036800">
                <a:moveTo>
                  <a:pt x="0" y="0"/>
                </a:moveTo>
                <a:lnTo>
                  <a:pt x="1264513" y="0"/>
                </a:lnTo>
                <a:lnTo>
                  <a:pt x="1264513" y="2036800"/>
                </a:lnTo>
                <a:lnTo>
                  <a:pt x="0" y="2036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0" numCol="1" spcCol="1270" anchor="t" anchorCtr="0">
            <a:noAutofit/>
          </a:bodyPr>
          <a:lstStyle/>
          <a:p>
            <a:pPr defTabSz="488950">
              <a:spcBef>
                <a:spcPct val="0"/>
              </a:spcBef>
              <a:spcAft>
                <a:spcPts val="600"/>
              </a:spcAft>
            </a:pPr>
            <a:r>
              <a:rPr lang="en-US" sz="1000" u="sng" dirty="0">
                <a:solidFill>
                  <a:schemeClr val="tx1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LEADERSHIP</a:t>
            </a:r>
          </a:p>
          <a:p>
            <a:pPr defTabSz="488950">
              <a:spcBef>
                <a:spcPct val="0"/>
              </a:spcBef>
              <a:spcAft>
                <a:spcPts val="600"/>
              </a:spcAft>
            </a:pPr>
            <a:endParaRPr lang="en-US" sz="400" u="sng" kern="1200" dirty="0">
              <a:solidFill>
                <a:schemeClr val="tx1"/>
              </a:solidFill>
              <a:effectLst/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A potential to be a victim of domestic violence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A potential for drug addiction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A potential for Incarceration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E249018-99A5-3648-946D-6CFBF82AF080}"/>
              </a:ext>
            </a:extLst>
          </p:cNvPr>
          <p:cNvSpPr/>
          <p:nvPr/>
        </p:nvSpPr>
        <p:spPr>
          <a:xfrm rot="16200000">
            <a:off x="9911110" y="4726933"/>
            <a:ext cx="2036801" cy="1697334"/>
          </a:xfrm>
          <a:custGeom>
            <a:avLst/>
            <a:gdLst>
              <a:gd name="connsiteX0" fmla="*/ 0 w 1697333"/>
              <a:gd name="connsiteY0" fmla="*/ 84867 h 2036800"/>
              <a:gd name="connsiteX1" fmla="*/ 84867 w 1697333"/>
              <a:gd name="connsiteY1" fmla="*/ 0 h 2036800"/>
              <a:gd name="connsiteX2" fmla="*/ 1612466 w 1697333"/>
              <a:gd name="connsiteY2" fmla="*/ 0 h 2036800"/>
              <a:gd name="connsiteX3" fmla="*/ 1697333 w 1697333"/>
              <a:gd name="connsiteY3" fmla="*/ 84867 h 2036800"/>
              <a:gd name="connsiteX4" fmla="*/ 1697333 w 1697333"/>
              <a:gd name="connsiteY4" fmla="*/ 1951933 h 2036800"/>
              <a:gd name="connsiteX5" fmla="*/ 1612466 w 1697333"/>
              <a:gd name="connsiteY5" fmla="*/ 2036800 h 2036800"/>
              <a:gd name="connsiteX6" fmla="*/ 84867 w 1697333"/>
              <a:gd name="connsiteY6" fmla="*/ 2036800 h 2036800"/>
              <a:gd name="connsiteX7" fmla="*/ 0 w 1697333"/>
              <a:gd name="connsiteY7" fmla="*/ 1951933 h 2036800"/>
              <a:gd name="connsiteX8" fmla="*/ 0 w 1697333"/>
              <a:gd name="connsiteY8" fmla="*/ 84867 h 2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333" h="2036800">
                <a:moveTo>
                  <a:pt x="1626610" y="1"/>
                </a:moveTo>
                <a:cubicBezTo>
                  <a:pt x="1665669" y="1"/>
                  <a:pt x="1697333" y="45596"/>
                  <a:pt x="1697333" y="101841"/>
                </a:cubicBezTo>
                <a:lnTo>
                  <a:pt x="1697333" y="1934959"/>
                </a:lnTo>
                <a:cubicBezTo>
                  <a:pt x="1697333" y="1991204"/>
                  <a:pt x="1665669" y="2036799"/>
                  <a:pt x="1626610" y="2036799"/>
                </a:cubicBezTo>
                <a:lnTo>
                  <a:pt x="70723" y="2036799"/>
                </a:lnTo>
                <a:cubicBezTo>
                  <a:pt x="31664" y="2036799"/>
                  <a:pt x="0" y="1991204"/>
                  <a:pt x="0" y="1934959"/>
                </a:cubicBezTo>
                <a:lnTo>
                  <a:pt x="0" y="101841"/>
                </a:lnTo>
                <a:cubicBezTo>
                  <a:pt x="0" y="45596"/>
                  <a:pt x="31664" y="1"/>
                  <a:pt x="70723" y="1"/>
                </a:cubicBezTo>
                <a:lnTo>
                  <a:pt x="1626610" y="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6624" tIns="37720" rIns="48896" bIns="1357867" numCol="1" spcCol="1270" anchor="t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>
              <a:solidFill>
                <a:schemeClr val="tx1"/>
              </a:solidFill>
              <a:effectLst/>
              <a:latin typeface="Avenir Book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Extract 25">
            <a:extLst>
              <a:ext uri="{FF2B5EF4-FFF2-40B4-BE49-F238E27FC236}">
                <a16:creationId xmlns:a16="http://schemas.microsoft.com/office/drawing/2014/main" id="{CB20E9E0-8216-3C48-B647-7FEA69CBDA7F}"/>
              </a:ext>
            </a:extLst>
          </p:cNvPr>
          <p:cNvSpPr/>
          <p:nvPr/>
        </p:nvSpPr>
        <p:spPr>
          <a:xfrm rot="5400000">
            <a:off x="9937164" y="5979355"/>
            <a:ext cx="299277" cy="254600"/>
          </a:xfrm>
          <a:prstGeom prst="flowChartExtract">
            <a:avLst/>
          </a:prstGeom>
          <a:solidFill>
            <a:schemeClr val="bg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B123C14-9947-594C-8831-65DEEADC99C4}"/>
              </a:ext>
            </a:extLst>
          </p:cNvPr>
          <p:cNvSpPr/>
          <p:nvPr/>
        </p:nvSpPr>
        <p:spPr>
          <a:xfrm>
            <a:off x="10214103" y="4557200"/>
            <a:ext cx="1470721" cy="2036800"/>
          </a:xfrm>
          <a:custGeom>
            <a:avLst/>
            <a:gdLst>
              <a:gd name="connsiteX0" fmla="*/ 0 w 1264513"/>
              <a:gd name="connsiteY0" fmla="*/ 0 h 2036800"/>
              <a:gd name="connsiteX1" fmla="*/ 1264513 w 1264513"/>
              <a:gd name="connsiteY1" fmla="*/ 0 h 2036800"/>
              <a:gd name="connsiteX2" fmla="*/ 1264513 w 1264513"/>
              <a:gd name="connsiteY2" fmla="*/ 2036800 h 2036800"/>
              <a:gd name="connsiteX3" fmla="*/ 0 w 1264513"/>
              <a:gd name="connsiteY3" fmla="*/ 2036800 h 2036800"/>
              <a:gd name="connsiteX4" fmla="*/ 0 w 1264513"/>
              <a:gd name="connsiteY4" fmla="*/ 0 h 20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513" h="2036800">
                <a:moveTo>
                  <a:pt x="0" y="0"/>
                </a:moveTo>
                <a:lnTo>
                  <a:pt x="1264513" y="0"/>
                </a:lnTo>
                <a:lnTo>
                  <a:pt x="1264513" y="2036800"/>
                </a:lnTo>
                <a:lnTo>
                  <a:pt x="0" y="2036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0" numCol="1" spcCol="1270" anchor="t" anchorCtr="0">
            <a:noAutofit/>
          </a:bodyPr>
          <a:lstStyle/>
          <a:p>
            <a:pPr defTabSz="488950">
              <a:spcBef>
                <a:spcPct val="0"/>
              </a:spcBef>
              <a:spcAft>
                <a:spcPts val="400"/>
              </a:spcAft>
            </a:pPr>
            <a:r>
              <a:rPr lang="en-US" sz="1000" u="sng" dirty="0">
                <a:solidFill>
                  <a:schemeClr val="tx1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SOCIAL DETERMINANTS</a:t>
            </a:r>
            <a:endParaRPr lang="en-US" sz="1000" u="sng" kern="1200" dirty="0">
              <a:solidFill>
                <a:schemeClr val="tx1"/>
              </a:solidFill>
              <a:effectLst/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8895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400" kern="1200" dirty="0">
              <a:solidFill>
                <a:schemeClr val="tx1"/>
              </a:solidFill>
              <a:effectLst/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8895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Subsidized housing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Welfare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Transportation issues, i.e. non-driver, limited transportation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Living in a food desert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A lack of safety </a:t>
            </a:r>
            <a:r>
              <a:rPr lang="en-US" sz="10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and fear of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venir Medium" panose="02000503020000020003" pitchFamily="2" charset="0"/>
                <a:cs typeface="Times New Roman" panose="02020603050405020304" pitchFamily="18" charset="0"/>
              </a:rPr>
              <a:t> violence in her community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1AE035F1-2784-B245-9629-EF91079E82C6}"/>
              </a:ext>
            </a:extLst>
          </p:cNvPr>
          <p:cNvSpPr/>
          <p:nvPr/>
        </p:nvSpPr>
        <p:spPr>
          <a:xfrm rot="16200000">
            <a:off x="1225055" y="2403630"/>
            <a:ext cx="1877117" cy="1698128"/>
          </a:xfrm>
          <a:custGeom>
            <a:avLst/>
            <a:gdLst>
              <a:gd name="connsiteX0" fmla="*/ 0 w 1698127"/>
              <a:gd name="connsiteY0" fmla="*/ 84906 h 1877116"/>
              <a:gd name="connsiteX1" fmla="*/ 84906 w 1698127"/>
              <a:gd name="connsiteY1" fmla="*/ 0 h 1877116"/>
              <a:gd name="connsiteX2" fmla="*/ 1613221 w 1698127"/>
              <a:gd name="connsiteY2" fmla="*/ 0 h 1877116"/>
              <a:gd name="connsiteX3" fmla="*/ 1698127 w 1698127"/>
              <a:gd name="connsiteY3" fmla="*/ 84906 h 1877116"/>
              <a:gd name="connsiteX4" fmla="*/ 1698127 w 1698127"/>
              <a:gd name="connsiteY4" fmla="*/ 1792210 h 1877116"/>
              <a:gd name="connsiteX5" fmla="*/ 1613221 w 1698127"/>
              <a:gd name="connsiteY5" fmla="*/ 1877116 h 1877116"/>
              <a:gd name="connsiteX6" fmla="*/ 84906 w 1698127"/>
              <a:gd name="connsiteY6" fmla="*/ 1877116 h 1877116"/>
              <a:gd name="connsiteX7" fmla="*/ 0 w 1698127"/>
              <a:gd name="connsiteY7" fmla="*/ 1792210 h 1877116"/>
              <a:gd name="connsiteX8" fmla="*/ 0 w 1698127"/>
              <a:gd name="connsiteY8" fmla="*/ 84906 h 187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27" h="1877116">
                <a:moveTo>
                  <a:pt x="1621317" y="1"/>
                </a:moveTo>
                <a:cubicBezTo>
                  <a:pt x="1663737" y="1"/>
                  <a:pt x="1698127" y="42021"/>
                  <a:pt x="1698127" y="93856"/>
                </a:cubicBezTo>
                <a:lnTo>
                  <a:pt x="1698127" y="1783260"/>
                </a:lnTo>
                <a:cubicBezTo>
                  <a:pt x="1698127" y="1835095"/>
                  <a:pt x="1663737" y="1877115"/>
                  <a:pt x="1621317" y="1877115"/>
                </a:cubicBezTo>
                <a:lnTo>
                  <a:pt x="76810" y="1877115"/>
                </a:lnTo>
                <a:cubicBezTo>
                  <a:pt x="34390" y="1877115"/>
                  <a:pt x="0" y="1835095"/>
                  <a:pt x="0" y="1783260"/>
                </a:cubicBezTo>
                <a:lnTo>
                  <a:pt x="0" y="93856"/>
                </a:lnTo>
                <a:cubicBezTo>
                  <a:pt x="0" y="42021"/>
                  <a:pt x="34390" y="1"/>
                  <a:pt x="76810" y="1"/>
                </a:cubicBezTo>
                <a:lnTo>
                  <a:pt x="1621317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881" tIns="37720" rIns="48896" bIns="1358501" numCol="1" spcCol="1270" anchor="t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>
              <a:solidFill>
                <a:schemeClr val="tx1"/>
              </a:solidFill>
              <a:latin typeface="Avenir Book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EA56B34E-7B02-5648-AB20-8EBDA7C4516B}"/>
              </a:ext>
            </a:extLst>
          </p:cNvPr>
          <p:cNvSpPr/>
          <p:nvPr/>
        </p:nvSpPr>
        <p:spPr>
          <a:xfrm>
            <a:off x="1450401" y="2314136"/>
            <a:ext cx="1468880" cy="1877116"/>
          </a:xfrm>
          <a:custGeom>
            <a:avLst/>
            <a:gdLst>
              <a:gd name="connsiteX0" fmla="*/ 0 w 1265105"/>
              <a:gd name="connsiteY0" fmla="*/ 0 h 1877116"/>
              <a:gd name="connsiteX1" fmla="*/ 1265105 w 1265105"/>
              <a:gd name="connsiteY1" fmla="*/ 0 h 1877116"/>
              <a:gd name="connsiteX2" fmla="*/ 1265105 w 1265105"/>
              <a:gd name="connsiteY2" fmla="*/ 1877116 h 1877116"/>
              <a:gd name="connsiteX3" fmla="*/ 0 w 1265105"/>
              <a:gd name="connsiteY3" fmla="*/ 1877116 h 1877116"/>
              <a:gd name="connsiteX4" fmla="*/ 0 w 1265105"/>
              <a:gd name="connsiteY4" fmla="*/ 0 h 187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105" h="1877116">
                <a:moveTo>
                  <a:pt x="0" y="0"/>
                </a:moveTo>
                <a:lnTo>
                  <a:pt x="1265105" y="0"/>
                </a:lnTo>
                <a:lnTo>
                  <a:pt x="1265105" y="1877116"/>
                </a:lnTo>
                <a:lnTo>
                  <a:pt x="0" y="18771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0" numCol="1" spcCol="1270" anchor="t" anchorCtr="0">
            <a:noAutofit/>
          </a:bodyPr>
          <a:lstStyle/>
          <a:p>
            <a:pPr lvl="0" defTabSz="466725">
              <a:spcBef>
                <a:spcPct val="0"/>
              </a:spcBef>
              <a:spcAft>
                <a:spcPts val="600"/>
              </a:spcAft>
            </a:pPr>
            <a:r>
              <a:rPr lang="en-US" sz="1000" u="sng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PARENTING</a:t>
            </a:r>
          </a:p>
          <a:p>
            <a:pPr lvl="0" defTabSz="466725">
              <a:spcBef>
                <a:spcPct val="0"/>
              </a:spcBef>
              <a:spcAft>
                <a:spcPts val="600"/>
              </a:spcAft>
            </a:pPr>
            <a:endParaRPr lang="en-US" sz="300" u="sng" kern="1200" dirty="0">
              <a:solidFill>
                <a:schemeClr val="tx1"/>
              </a:solidFill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6672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Full term pregnancy</a:t>
            </a:r>
          </a:p>
          <a:p>
            <a:pPr marL="80010" lvl="0" indent="-80010" algn="l" defTabSz="46672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No dual pregnancy</a:t>
            </a:r>
          </a:p>
          <a:p>
            <a:pPr marL="80010" lvl="0" indent="-80010" algn="l" defTabSz="46672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Learning parenting skills and enrichment skills</a:t>
            </a:r>
          </a:p>
          <a:p>
            <a:pPr marL="80010" lvl="0" indent="-80010" algn="l" defTabSz="46672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No social service calls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4B4B762A-03B6-5A4F-9DD2-83DC011A48A2}"/>
              </a:ext>
            </a:extLst>
          </p:cNvPr>
          <p:cNvSpPr/>
          <p:nvPr/>
        </p:nvSpPr>
        <p:spPr>
          <a:xfrm rot="16200000">
            <a:off x="2941626" y="2405292"/>
            <a:ext cx="1919768" cy="1698128"/>
          </a:xfrm>
          <a:custGeom>
            <a:avLst/>
            <a:gdLst>
              <a:gd name="connsiteX0" fmla="*/ 0 w 1698127"/>
              <a:gd name="connsiteY0" fmla="*/ 84906 h 1919767"/>
              <a:gd name="connsiteX1" fmla="*/ 84906 w 1698127"/>
              <a:gd name="connsiteY1" fmla="*/ 0 h 1919767"/>
              <a:gd name="connsiteX2" fmla="*/ 1613221 w 1698127"/>
              <a:gd name="connsiteY2" fmla="*/ 0 h 1919767"/>
              <a:gd name="connsiteX3" fmla="*/ 1698127 w 1698127"/>
              <a:gd name="connsiteY3" fmla="*/ 84906 h 1919767"/>
              <a:gd name="connsiteX4" fmla="*/ 1698127 w 1698127"/>
              <a:gd name="connsiteY4" fmla="*/ 1834861 h 1919767"/>
              <a:gd name="connsiteX5" fmla="*/ 1613221 w 1698127"/>
              <a:gd name="connsiteY5" fmla="*/ 1919767 h 1919767"/>
              <a:gd name="connsiteX6" fmla="*/ 84906 w 1698127"/>
              <a:gd name="connsiteY6" fmla="*/ 1919767 h 1919767"/>
              <a:gd name="connsiteX7" fmla="*/ 0 w 1698127"/>
              <a:gd name="connsiteY7" fmla="*/ 1834861 h 1919767"/>
              <a:gd name="connsiteX8" fmla="*/ 0 w 1698127"/>
              <a:gd name="connsiteY8" fmla="*/ 84906 h 191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27" h="1919767">
                <a:moveTo>
                  <a:pt x="1623023" y="1"/>
                </a:moveTo>
                <a:cubicBezTo>
                  <a:pt x="1664501" y="1"/>
                  <a:pt x="1698127" y="42977"/>
                  <a:pt x="1698127" y="95989"/>
                </a:cubicBezTo>
                <a:lnTo>
                  <a:pt x="1698127" y="1823778"/>
                </a:lnTo>
                <a:cubicBezTo>
                  <a:pt x="1698127" y="1876790"/>
                  <a:pt x="1664501" y="1919766"/>
                  <a:pt x="1623023" y="1919766"/>
                </a:cubicBezTo>
                <a:lnTo>
                  <a:pt x="75104" y="1919766"/>
                </a:lnTo>
                <a:cubicBezTo>
                  <a:pt x="33626" y="1919766"/>
                  <a:pt x="0" y="1876790"/>
                  <a:pt x="0" y="1823778"/>
                </a:cubicBezTo>
                <a:lnTo>
                  <a:pt x="0" y="95989"/>
                </a:lnTo>
                <a:cubicBezTo>
                  <a:pt x="0" y="42977"/>
                  <a:pt x="33626" y="1"/>
                  <a:pt x="75104" y="1"/>
                </a:cubicBezTo>
                <a:lnTo>
                  <a:pt x="1623023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559" tIns="37721" rIns="48894" bIns="1358500" numCol="1" spcCol="1270" anchor="t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>
              <a:solidFill>
                <a:schemeClr val="tx1"/>
              </a:solidFill>
              <a:latin typeface="Avenir Book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54" name="Extract 53">
            <a:extLst>
              <a:ext uri="{FF2B5EF4-FFF2-40B4-BE49-F238E27FC236}">
                <a16:creationId xmlns:a16="http://schemas.microsoft.com/office/drawing/2014/main" id="{321B85EC-BAA6-974E-BC8A-8F92DA48B146}"/>
              </a:ext>
            </a:extLst>
          </p:cNvPr>
          <p:cNvSpPr/>
          <p:nvPr/>
        </p:nvSpPr>
        <p:spPr>
          <a:xfrm rot="5400000">
            <a:off x="2931009" y="3774384"/>
            <a:ext cx="299187" cy="254719"/>
          </a:xfrm>
          <a:prstGeom prst="flowChartExtra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9A4DD4A2-916E-0847-BC33-631BA040C4DB}"/>
              </a:ext>
            </a:extLst>
          </p:cNvPr>
          <p:cNvSpPr/>
          <p:nvPr/>
        </p:nvSpPr>
        <p:spPr>
          <a:xfrm>
            <a:off x="3154847" y="2294472"/>
            <a:ext cx="1502331" cy="1919767"/>
          </a:xfrm>
          <a:custGeom>
            <a:avLst/>
            <a:gdLst>
              <a:gd name="connsiteX0" fmla="*/ 0 w 1265105"/>
              <a:gd name="connsiteY0" fmla="*/ 0 h 1919767"/>
              <a:gd name="connsiteX1" fmla="*/ 1265105 w 1265105"/>
              <a:gd name="connsiteY1" fmla="*/ 0 h 1919767"/>
              <a:gd name="connsiteX2" fmla="*/ 1265105 w 1265105"/>
              <a:gd name="connsiteY2" fmla="*/ 1919767 h 1919767"/>
              <a:gd name="connsiteX3" fmla="*/ 0 w 1265105"/>
              <a:gd name="connsiteY3" fmla="*/ 1919767 h 1919767"/>
              <a:gd name="connsiteX4" fmla="*/ 0 w 1265105"/>
              <a:gd name="connsiteY4" fmla="*/ 0 h 191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105" h="1919767">
                <a:moveTo>
                  <a:pt x="0" y="0"/>
                </a:moveTo>
                <a:lnTo>
                  <a:pt x="1265105" y="0"/>
                </a:lnTo>
                <a:lnTo>
                  <a:pt x="1265105" y="1919767"/>
                </a:lnTo>
                <a:lnTo>
                  <a:pt x="0" y="191976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0" numCol="1" spcCol="1270" anchor="t" anchorCtr="0">
            <a:noAutofit/>
          </a:bodyPr>
          <a:lstStyle/>
          <a:p>
            <a:pPr defTabSz="488950">
              <a:spcBef>
                <a:spcPct val="0"/>
              </a:spcBef>
              <a:spcAft>
                <a:spcPts val="400"/>
              </a:spcAft>
            </a:pPr>
            <a:r>
              <a:rPr lang="en-US" sz="1000" u="sng" dirty="0">
                <a:solidFill>
                  <a:schemeClr val="tx1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EDUCATION</a:t>
            </a:r>
          </a:p>
          <a:p>
            <a:pPr defTabSz="488950">
              <a:spcBef>
                <a:spcPct val="0"/>
              </a:spcBef>
              <a:spcAft>
                <a:spcPts val="400"/>
              </a:spcAft>
            </a:pPr>
            <a:endParaRPr lang="en-US" sz="300" kern="1200" dirty="0">
              <a:solidFill>
                <a:schemeClr val="tx1"/>
              </a:solidFill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8895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Graduation from high school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Child enrolled in Head </a:t>
            </a:r>
            <a:r>
              <a:rPr lang="en-US" sz="10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S</a:t>
            </a: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tart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Learning to become her child’s first teacher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Learning the importance of credit, budgeting, and savings</a:t>
            </a: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12DDAB16-CEF2-8F44-A9F8-89B76540A746}"/>
              </a:ext>
            </a:extLst>
          </p:cNvPr>
          <p:cNvSpPr/>
          <p:nvPr/>
        </p:nvSpPr>
        <p:spPr>
          <a:xfrm rot="16200000">
            <a:off x="4734647" y="2409162"/>
            <a:ext cx="1888181" cy="1698128"/>
          </a:xfrm>
          <a:custGeom>
            <a:avLst/>
            <a:gdLst>
              <a:gd name="connsiteX0" fmla="*/ 0 w 1698127"/>
              <a:gd name="connsiteY0" fmla="*/ 84906 h 1888181"/>
              <a:gd name="connsiteX1" fmla="*/ 84906 w 1698127"/>
              <a:gd name="connsiteY1" fmla="*/ 0 h 1888181"/>
              <a:gd name="connsiteX2" fmla="*/ 1613221 w 1698127"/>
              <a:gd name="connsiteY2" fmla="*/ 0 h 1888181"/>
              <a:gd name="connsiteX3" fmla="*/ 1698127 w 1698127"/>
              <a:gd name="connsiteY3" fmla="*/ 84906 h 1888181"/>
              <a:gd name="connsiteX4" fmla="*/ 1698127 w 1698127"/>
              <a:gd name="connsiteY4" fmla="*/ 1803275 h 1888181"/>
              <a:gd name="connsiteX5" fmla="*/ 1613221 w 1698127"/>
              <a:gd name="connsiteY5" fmla="*/ 1888181 h 1888181"/>
              <a:gd name="connsiteX6" fmla="*/ 84906 w 1698127"/>
              <a:gd name="connsiteY6" fmla="*/ 1888181 h 1888181"/>
              <a:gd name="connsiteX7" fmla="*/ 0 w 1698127"/>
              <a:gd name="connsiteY7" fmla="*/ 1803275 h 1888181"/>
              <a:gd name="connsiteX8" fmla="*/ 0 w 1698127"/>
              <a:gd name="connsiteY8" fmla="*/ 84906 h 18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27" h="1888181">
                <a:moveTo>
                  <a:pt x="1621767" y="1"/>
                </a:moveTo>
                <a:cubicBezTo>
                  <a:pt x="1663939" y="1"/>
                  <a:pt x="1698127" y="42269"/>
                  <a:pt x="1698127" y="94409"/>
                </a:cubicBezTo>
                <a:lnTo>
                  <a:pt x="1698127" y="1793772"/>
                </a:lnTo>
                <a:cubicBezTo>
                  <a:pt x="1698127" y="1845912"/>
                  <a:pt x="1663939" y="1888180"/>
                  <a:pt x="1621767" y="1888180"/>
                </a:cubicBezTo>
                <a:lnTo>
                  <a:pt x="76360" y="1888180"/>
                </a:lnTo>
                <a:cubicBezTo>
                  <a:pt x="34188" y="1888180"/>
                  <a:pt x="0" y="1845912"/>
                  <a:pt x="0" y="1793772"/>
                </a:cubicBezTo>
                <a:lnTo>
                  <a:pt x="0" y="94409"/>
                </a:lnTo>
                <a:cubicBezTo>
                  <a:pt x="0" y="42269"/>
                  <a:pt x="34188" y="1"/>
                  <a:pt x="76360" y="1"/>
                </a:cubicBezTo>
                <a:lnTo>
                  <a:pt x="1621767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9871" tIns="37719" rIns="48896" bIns="1358502" numCol="1" spcCol="1270" anchor="t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>
              <a:solidFill>
                <a:schemeClr val="tx1"/>
              </a:solidFill>
              <a:latin typeface="Avenir Book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57" name="Extract 56">
            <a:extLst>
              <a:ext uri="{FF2B5EF4-FFF2-40B4-BE49-F238E27FC236}">
                <a16:creationId xmlns:a16="http://schemas.microsoft.com/office/drawing/2014/main" id="{0EBDC5D3-E284-0345-8E79-CF8599972ABE}"/>
              </a:ext>
            </a:extLst>
          </p:cNvPr>
          <p:cNvSpPr/>
          <p:nvPr/>
        </p:nvSpPr>
        <p:spPr>
          <a:xfrm rot="5400000">
            <a:off x="4688571" y="3774384"/>
            <a:ext cx="299187" cy="254719"/>
          </a:xfrm>
          <a:prstGeom prst="flowChartExtra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F0C667E2-74FC-4248-B138-C5484FAFE1FD}"/>
              </a:ext>
            </a:extLst>
          </p:cNvPr>
          <p:cNvSpPr/>
          <p:nvPr/>
        </p:nvSpPr>
        <p:spPr>
          <a:xfrm>
            <a:off x="4954351" y="2314136"/>
            <a:ext cx="1480054" cy="1888181"/>
          </a:xfrm>
          <a:custGeom>
            <a:avLst/>
            <a:gdLst>
              <a:gd name="connsiteX0" fmla="*/ 0 w 1265105"/>
              <a:gd name="connsiteY0" fmla="*/ 0 h 1888181"/>
              <a:gd name="connsiteX1" fmla="*/ 1265105 w 1265105"/>
              <a:gd name="connsiteY1" fmla="*/ 0 h 1888181"/>
              <a:gd name="connsiteX2" fmla="*/ 1265105 w 1265105"/>
              <a:gd name="connsiteY2" fmla="*/ 1888181 h 1888181"/>
              <a:gd name="connsiteX3" fmla="*/ 0 w 1265105"/>
              <a:gd name="connsiteY3" fmla="*/ 1888181 h 1888181"/>
              <a:gd name="connsiteX4" fmla="*/ 0 w 1265105"/>
              <a:gd name="connsiteY4" fmla="*/ 0 h 18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105" h="1888181">
                <a:moveTo>
                  <a:pt x="0" y="0"/>
                </a:moveTo>
                <a:lnTo>
                  <a:pt x="1265105" y="0"/>
                </a:lnTo>
                <a:lnTo>
                  <a:pt x="1265105" y="1888181"/>
                </a:lnTo>
                <a:lnTo>
                  <a:pt x="0" y="188818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0" numCol="1" spcCol="1270" anchor="t" anchorCtr="0">
            <a:noAutofit/>
          </a:bodyPr>
          <a:lstStyle/>
          <a:p>
            <a:pPr lvl="0" defTabSz="488950">
              <a:spcBef>
                <a:spcPct val="0"/>
              </a:spcBef>
              <a:spcAft>
                <a:spcPts val="600"/>
              </a:spcAft>
            </a:pPr>
            <a:r>
              <a:rPr lang="en-US" sz="1000" u="sng" dirty="0">
                <a:solidFill>
                  <a:schemeClr val="tx1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TECHNOLOGY</a:t>
            </a:r>
          </a:p>
          <a:p>
            <a:pPr lvl="0" defTabSz="488950">
              <a:spcBef>
                <a:spcPct val="0"/>
              </a:spcBef>
              <a:spcAft>
                <a:spcPts val="600"/>
              </a:spcAft>
            </a:pPr>
            <a:endParaRPr lang="en-US" sz="300" kern="1200" dirty="0">
              <a:solidFill>
                <a:schemeClr val="tx1"/>
              </a:solidFill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Access to transportation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A tablet provided to apply for jobs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Levi the Leadership Lion  helping to educate her child</a:t>
            </a: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1ECC33CC-2470-3C4B-8AE0-8C6D7F266472}"/>
              </a:ext>
            </a:extLst>
          </p:cNvPr>
          <p:cNvSpPr/>
          <p:nvPr/>
        </p:nvSpPr>
        <p:spPr>
          <a:xfrm rot="16200000">
            <a:off x="6487888" y="2413483"/>
            <a:ext cx="1896823" cy="1698128"/>
          </a:xfrm>
          <a:custGeom>
            <a:avLst/>
            <a:gdLst>
              <a:gd name="connsiteX0" fmla="*/ 0 w 1698127"/>
              <a:gd name="connsiteY0" fmla="*/ 84906 h 1896822"/>
              <a:gd name="connsiteX1" fmla="*/ 84906 w 1698127"/>
              <a:gd name="connsiteY1" fmla="*/ 0 h 1896822"/>
              <a:gd name="connsiteX2" fmla="*/ 1613221 w 1698127"/>
              <a:gd name="connsiteY2" fmla="*/ 0 h 1896822"/>
              <a:gd name="connsiteX3" fmla="*/ 1698127 w 1698127"/>
              <a:gd name="connsiteY3" fmla="*/ 84906 h 1896822"/>
              <a:gd name="connsiteX4" fmla="*/ 1698127 w 1698127"/>
              <a:gd name="connsiteY4" fmla="*/ 1811916 h 1896822"/>
              <a:gd name="connsiteX5" fmla="*/ 1613221 w 1698127"/>
              <a:gd name="connsiteY5" fmla="*/ 1896822 h 1896822"/>
              <a:gd name="connsiteX6" fmla="*/ 84906 w 1698127"/>
              <a:gd name="connsiteY6" fmla="*/ 1896822 h 1896822"/>
              <a:gd name="connsiteX7" fmla="*/ 0 w 1698127"/>
              <a:gd name="connsiteY7" fmla="*/ 1811916 h 1896822"/>
              <a:gd name="connsiteX8" fmla="*/ 0 w 1698127"/>
              <a:gd name="connsiteY8" fmla="*/ 84906 h 189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27" h="1896822">
                <a:moveTo>
                  <a:pt x="1622115" y="1"/>
                </a:moveTo>
                <a:cubicBezTo>
                  <a:pt x="1664095" y="1"/>
                  <a:pt x="1698127" y="42462"/>
                  <a:pt x="1698127" y="94841"/>
                </a:cubicBezTo>
                <a:lnTo>
                  <a:pt x="1698127" y="1801981"/>
                </a:lnTo>
                <a:cubicBezTo>
                  <a:pt x="1698127" y="1854360"/>
                  <a:pt x="1664095" y="1896821"/>
                  <a:pt x="1622115" y="1896821"/>
                </a:cubicBezTo>
                <a:lnTo>
                  <a:pt x="76012" y="1896821"/>
                </a:lnTo>
                <a:cubicBezTo>
                  <a:pt x="34032" y="1896821"/>
                  <a:pt x="0" y="1854360"/>
                  <a:pt x="0" y="1801981"/>
                </a:cubicBezTo>
                <a:lnTo>
                  <a:pt x="0" y="94841"/>
                </a:lnTo>
                <a:cubicBezTo>
                  <a:pt x="0" y="42462"/>
                  <a:pt x="34032" y="1"/>
                  <a:pt x="76012" y="1"/>
                </a:cubicBezTo>
                <a:lnTo>
                  <a:pt x="1622115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1428" tIns="37719" rIns="48895" bIns="1358502" numCol="1" spcCol="1270" anchor="t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>
              <a:solidFill>
                <a:schemeClr val="tx1"/>
              </a:solidFill>
              <a:latin typeface="Avenir Book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Extract 59">
            <a:extLst>
              <a:ext uri="{FF2B5EF4-FFF2-40B4-BE49-F238E27FC236}">
                <a16:creationId xmlns:a16="http://schemas.microsoft.com/office/drawing/2014/main" id="{EFD3B873-9ABE-9146-BD08-29898EFF7C3B}"/>
              </a:ext>
            </a:extLst>
          </p:cNvPr>
          <p:cNvSpPr/>
          <p:nvPr/>
        </p:nvSpPr>
        <p:spPr>
          <a:xfrm rot="5400000">
            <a:off x="6446133" y="3774384"/>
            <a:ext cx="299187" cy="254719"/>
          </a:xfrm>
          <a:prstGeom prst="flowChartExtra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288F3C0F-671F-4F45-8D22-63648A0C0B8C}"/>
              </a:ext>
            </a:extLst>
          </p:cNvPr>
          <p:cNvSpPr/>
          <p:nvPr/>
        </p:nvSpPr>
        <p:spPr>
          <a:xfrm>
            <a:off x="6746335" y="2314136"/>
            <a:ext cx="1445632" cy="1896822"/>
          </a:xfrm>
          <a:custGeom>
            <a:avLst/>
            <a:gdLst>
              <a:gd name="connsiteX0" fmla="*/ 0 w 1265105"/>
              <a:gd name="connsiteY0" fmla="*/ 0 h 1896822"/>
              <a:gd name="connsiteX1" fmla="*/ 1265105 w 1265105"/>
              <a:gd name="connsiteY1" fmla="*/ 0 h 1896822"/>
              <a:gd name="connsiteX2" fmla="*/ 1265105 w 1265105"/>
              <a:gd name="connsiteY2" fmla="*/ 1896822 h 1896822"/>
              <a:gd name="connsiteX3" fmla="*/ 0 w 1265105"/>
              <a:gd name="connsiteY3" fmla="*/ 1896822 h 1896822"/>
              <a:gd name="connsiteX4" fmla="*/ 0 w 1265105"/>
              <a:gd name="connsiteY4" fmla="*/ 0 h 189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105" h="1896822">
                <a:moveTo>
                  <a:pt x="0" y="0"/>
                </a:moveTo>
                <a:lnTo>
                  <a:pt x="1265105" y="0"/>
                </a:lnTo>
                <a:lnTo>
                  <a:pt x="1265105" y="1896822"/>
                </a:lnTo>
                <a:lnTo>
                  <a:pt x="0" y="189682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0" numCol="1" spcCol="1270" anchor="t" anchorCtr="0">
            <a:noAutofit/>
          </a:bodyPr>
          <a:lstStyle/>
          <a:p>
            <a:pPr defTabSz="488950">
              <a:spcBef>
                <a:spcPct val="0"/>
              </a:spcBef>
              <a:spcAft>
                <a:spcPts val="600"/>
              </a:spcAft>
            </a:pPr>
            <a:r>
              <a:rPr lang="en-US" sz="1000" u="sng" dirty="0">
                <a:solidFill>
                  <a:schemeClr val="tx1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ARTS/ACCESS</a:t>
            </a:r>
            <a:endParaRPr lang="en-US" sz="1000" u="sng" dirty="0">
              <a:solidFill>
                <a:schemeClr val="tx1"/>
              </a:solidFill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defTabSz="488950">
              <a:spcBef>
                <a:spcPct val="0"/>
              </a:spcBef>
              <a:spcAft>
                <a:spcPts val="600"/>
              </a:spcAft>
            </a:pPr>
            <a:endParaRPr lang="en-US" sz="300" kern="1200" dirty="0">
              <a:solidFill>
                <a:schemeClr val="tx1"/>
              </a:solidFill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Introductions to museums and arts events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Through PETALS Portal introducing baby to art, music, culture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Using music to enhance learning for baby</a:t>
            </a: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CA625D70-1B10-0A4B-88D6-F96BB27A3306}"/>
              </a:ext>
            </a:extLst>
          </p:cNvPr>
          <p:cNvSpPr/>
          <p:nvPr/>
        </p:nvSpPr>
        <p:spPr>
          <a:xfrm rot="16200000">
            <a:off x="8253306" y="2405627"/>
            <a:ext cx="1881111" cy="1698128"/>
          </a:xfrm>
          <a:custGeom>
            <a:avLst/>
            <a:gdLst>
              <a:gd name="connsiteX0" fmla="*/ 0 w 1698127"/>
              <a:gd name="connsiteY0" fmla="*/ 84906 h 1881110"/>
              <a:gd name="connsiteX1" fmla="*/ 84906 w 1698127"/>
              <a:gd name="connsiteY1" fmla="*/ 0 h 1881110"/>
              <a:gd name="connsiteX2" fmla="*/ 1613221 w 1698127"/>
              <a:gd name="connsiteY2" fmla="*/ 0 h 1881110"/>
              <a:gd name="connsiteX3" fmla="*/ 1698127 w 1698127"/>
              <a:gd name="connsiteY3" fmla="*/ 84906 h 1881110"/>
              <a:gd name="connsiteX4" fmla="*/ 1698127 w 1698127"/>
              <a:gd name="connsiteY4" fmla="*/ 1796204 h 1881110"/>
              <a:gd name="connsiteX5" fmla="*/ 1613221 w 1698127"/>
              <a:gd name="connsiteY5" fmla="*/ 1881110 h 1881110"/>
              <a:gd name="connsiteX6" fmla="*/ 84906 w 1698127"/>
              <a:gd name="connsiteY6" fmla="*/ 1881110 h 1881110"/>
              <a:gd name="connsiteX7" fmla="*/ 0 w 1698127"/>
              <a:gd name="connsiteY7" fmla="*/ 1796204 h 1881110"/>
              <a:gd name="connsiteX8" fmla="*/ 0 w 1698127"/>
              <a:gd name="connsiteY8" fmla="*/ 84906 h 188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27" h="1881110">
                <a:moveTo>
                  <a:pt x="1621480" y="1"/>
                </a:moveTo>
                <a:cubicBezTo>
                  <a:pt x="1663810" y="1"/>
                  <a:pt x="1698127" y="42111"/>
                  <a:pt x="1698127" y="94056"/>
                </a:cubicBezTo>
                <a:lnTo>
                  <a:pt x="1698127" y="1787054"/>
                </a:lnTo>
                <a:cubicBezTo>
                  <a:pt x="1698127" y="1838999"/>
                  <a:pt x="1663810" y="1881109"/>
                  <a:pt x="1621480" y="1881109"/>
                </a:cubicBezTo>
                <a:lnTo>
                  <a:pt x="76647" y="1881109"/>
                </a:lnTo>
                <a:cubicBezTo>
                  <a:pt x="34317" y="1881109"/>
                  <a:pt x="0" y="1838999"/>
                  <a:pt x="0" y="1787054"/>
                </a:cubicBezTo>
                <a:lnTo>
                  <a:pt x="0" y="94056"/>
                </a:lnTo>
                <a:cubicBezTo>
                  <a:pt x="0" y="42111"/>
                  <a:pt x="34317" y="1"/>
                  <a:pt x="76647" y="1"/>
                </a:cubicBezTo>
                <a:lnTo>
                  <a:pt x="1621480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599" tIns="37719" rIns="48896" bIns="1358502" numCol="1" spcCol="1270" anchor="t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>
              <a:solidFill>
                <a:schemeClr val="tx1"/>
              </a:solidFill>
              <a:latin typeface="Avenir Book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63" name="Extract 62">
            <a:extLst>
              <a:ext uri="{FF2B5EF4-FFF2-40B4-BE49-F238E27FC236}">
                <a16:creationId xmlns:a16="http://schemas.microsoft.com/office/drawing/2014/main" id="{AF5E89F6-8769-644A-9CB7-A945893C9FB7}"/>
              </a:ext>
            </a:extLst>
          </p:cNvPr>
          <p:cNvSpPr/>
          <p:nvPr/>
        </p:nvSpPr>
        <p:spPr>
          <a:xfrm rot="5400000">
            <a:off x="8203695" y="3774384"/>
            <a:ext cx="299187" cy="254719"/>
          </a:xfrm>
          <a:prstGeom prst="flowChartExtra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DE33BDFE-CF1E-8643-B17B-C4EF6D01FD85}"/>
              </a:ext>
            </a:extLst>
          </p:cNvPr>
          <p:cNvSpPr/>
          <p:nvPr/>
        </p:nvSpPr>
        <p:spPr>
          <a:xfrm>
            <a:off x="8487335" y="2314136"/>
            <a:ext cx="1462193" cy="1881110"/>
          </a:xfrm>
          <a:custGeom>
            <a:avLst/>
            <a:gdLst>
              <a:gd name="connsiteX0" fmla="*/ 0 w 1265105"/>
              <a:gd name="connsiteY0" fmla="*/ 0 h 1881110"/>
              <a:gd name="connsiteX1" fmla="*/ 1265105 w 1265105"/>
              <a:gd name="connsiteY1" fmla="*/ 0 h 1881110"/>
              <a:gd name="connsiteX2" fmla="*/ 1265105 w 1265105"/>
              <a:gd name="connsiteY2" fmla="*/ 1881110 h 1881110"/>
              <a:gd name="connsiteX3" fmla="*/ 0 w 1265105"/>
              <a:gd name="connsiteY3" fmla="*/ 1881110 h 1881110"/>
              <a:gd name="connsiteX4" fmla="*/ 0 w 1265105"/>
              <a:gd name="connsiteY4" fmla="*/ 0 h 188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105" h="1881110">
                <a:moveTo>
                  <a:pt x="0" y="0"/>
                </a:moveTo>
                <a:lnTo>
                  <a:pt x="1265105" y="0"/>
                </a:lnTo>
                <a:lnTo>
                  <a:pt x="1265105" y="1881110"/>
                </a:lnTo>
                <a:lnTo>
                  <a:pt x="0" y="1881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0" numCol="1" spcCol="1270" anchor="t" anchorCtr="0">
            <a:noAutofit/>
          </a:bodyPr>
          <a:lstStyle/>
          <a:p>
            <a:pPr defTabSz="488950">
              <a:spcBef>
                <a:spcPct val="0"/>
              </a:spcBef>
              <a:spcAft>
                <a:spcPts val="600"/>
              </a:spcAft>
            </a:pPr>
            <a:r>
              <a:rPr lang="en-US" sz="1000" u="sng" dirty="0">
                <a:solidFill>
                  <a:schemeClr val="tx1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LEADERSHIP</a:t>
            </a:r>
          </a:p>
          <a:p>
            <a:pPr defTabSz="488950">
              <a:spcBef>
                <a:spcPct val="0"/>
              </a:spcBef>
              <a:spcAft>
                <a:spcPts val="600"/>
              </a:spcAft>
            </a:pPr>
            <a:endParaRPr lang="en-US" sz="400" kern="1200" dirty="0">
              <a:solidFill>
                <a:schemeClr val="tx1"/>
              </a:solidFill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Healthy relationships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Breaking generational cycles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Positive mentors, role models, and peer support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Promotion at work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D87A1655-4857-3B4B-A6CE-DED57BDA3E21}"/>
              </a:ext>
            </a:extLst>
          </p:cNvPr>
          <p:cNvSpPr/>
          <p:nvPr/>
        </p:nvSpPr>
        <p:spPr>
          <a:xfrm rot="16200000">
            <a:off x="10012845" y="2403651"/>
            <a:ext cx="1877157" cy="1698127"/>
          </a:xfrm>
          <a:custGeom>
            <a:avLst/>
            <a:gdLst>
              <a:gd name="connsiteX0" fmla="*/ 0 w 1698127"/>
              <a:gd name="connsiteY0" fmla="*/ 84906 h 1877157"/>
              <a:gd name="connsiteX1" fmla="*/ 84906 w 1698127"/>
              <a:gd name="connsiteY1" fmla="*/ 0 h 1877157"/>
              <a:gd name="connsiteX2" fmla="*/ 1613221 w 1698127"/>
              <a:gd name="connsiteY2" fmla="*/ 0 h 1877157"/>
              <a:gd name="connsiteX3" fmla="*/ 1698127 w 1698127"/>
              <a:gd name="connsiteY3" fmla="*/ 84906 h 1877157"/>
              <a:gd name="connsiteX4" fmla="*/ 1698127 w 1698127"/>
              <a:gd name="connsiteY4" fmla="*/ 1792251 h 1877157"/>
              <a:gd name="connsiteX5" fmla="*/ 1613221 w 1698127"/>
              <a:gd name="connsiteY5" fmla="*/ 1877157 h 1877157"/>
              <a:gd name="connsiteX6" fmla="*/ 84906 w 1698127"/>
              <a:gd name="connsiteY6" fmla="*/ 1877157 h 1877157"/>
              <a:gd name="connsiteX7" fmla="*/ 0 w 1698127"/>
              <a:gd name="connsiteY7" fmla="*/ 1792251 h 1877157"/>
              <a:gd name="connsiteX8" fmla="*/ 0 w 1698127"/>
              <a:gd name="connsiteY8" fmla="*/ 84906 h 18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27" h="1877157">
                <a:moveTo>
                  <a:pt x="1621318" y="1"/>
                </a:moveTo>
                <a:cubicBezTo>
                  <a:pt x="1663738" y="1"/>
                  <a:pt x="1698127" y="42022"/>
                  <a:pt x="1698127" y="93858"/>
                </a:cubicBezTo>
                <a:lnTo>
                  <a:pt x="1698127" y="1783299"/>
                </a:lnTo>
                <a:cubicBezTo>
                  <a:pt x="1698127" y="1835135"/>
                  <a:pt x="1663738" y="1877156"/>
                  <a:pt x="1621318" y="1877156"/>
                </a:cubicBezTo>
                <a:lnTo>
                  <a:pt x="76809" y="1877156"/>
                </a:lnTo>
                <a:cubicBezTo>
                  <a:pt x="34389" y="1877156"/>
                  <a:pt x="0" y="1835135"/>
                  <a:pt x="0" y="1783299"/>
                </a:cubicBezTo>
                <a:lnTo>
                  <a:pt x="0" y="93858"/>
                </a:lnTo>
                <a:cubicBezTo>
                  <a:pt x="0" y="42022"/>
                  <a:pt x="34389" y="1"/>
                  <a:pt x="76809" y="1"/>
                </a:cubicBezTo>
                <a:lnTo>
                  <a:pt x="1621318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887" tIns="37719" rIns="48896" bIns="1358502" numCol="1" spcCol="1270" anchor="t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>
              <a:solidFill>
                <a:schemeClr val="tx1"/>
              </a:solidFill>
              <a:latin typeface="Avenir Book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66" name="Extract 65">
            <a:extLst>
              <a:ext uri="{FF2B5EF4-FFF2-40B4-BE49-F238E27FC236}">
                <a16:creationId xmlns:a16="http://schemas.microsoft.com/office/drawing/2014/main" id="{2E666B90-8AB8-3044-A1AA-C211AA28AEAE}"/>
              </a:ext>
            </a:extLst>
          </p:cNvPr>
          <p:cNvSpPr/>
          <p:nvPr/>
        </p:nvSpPr>
        <p:spPr>
          <a:xfrm rot="5400000">
            <a:off x="9930222" y="3754719"/>
            <a:ext cx="299187" cy="254719"/>
          </a:xfrm>
          <a:prstGeom prst="flowChartExtra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7DBBB51E-0756-AC41-86AC-AC14E6A32A8B}"/>
              </a:ext>
            </a:extLst>
          </p:cNvPr>
          <p:cNvSpPr/>
          <p:nvPr/>
        </p:nvSpPr>
        <p:spPr>
          <a:xfrm>
            <a:off x="10231391" y="2314136"/>
            <a:ext cx="1475700" cy="1877157"/>
          </a:xfrm>
          <a:custGeom>
            <a:avLst/>
            <a:gdLst>
              <a:gd name="connsiteX0" fmla="*/ 0 w 1265105"/>
              <a:gd name="connsiteY0" fmla="*/ 0 h 1877157"/>
              <a:gd name="connsiteX1" fmla="*/ 1265105 w 1265105"/>
              <a:gd name="connsiteY1" fmla="*/ 0 h 1877157"/>
              <a:gd name="connsiteX2" fmla="*/ 1265105 w 1265105"/>
              <a:gd name="connsiteY2" fmla="*/ 1877157 h 1877157"/>
              <a:gd name="connsiteX3" fmla="*/ 0 w 1265105"/>
              <a:gd name="connsiteY3" fmla="*/ 1877157 h 1877157"/>
              <a:gd name="connsiteX4" fmla="*/ 0 w 1265105"/>
              <a:gd name="connsiteY4" fmla="*/ 0 h 18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105" h="1877157">
                <a:moveTo>
                  <a:pt x="0" y="0"/>
                </a:moveTo>
                <a:lnTo>
                  <a:pt x="1265105" y="0"/>
                </a:lnTo>
                <a:lnTo>
                  <a:pt x="1265105" y="1877157"/>
                </a:lnTo>
                <a:lnTo>
                  <a:pt x="0" y="18771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0" numCol="1" spcCol="1270" anchor="t" anchorCtr="0">
            <a:noAutofit/>
          </a:bodyPr>
          <a:lstStyle/>
          <a:p>
            <a:pPr defTabSz="488950">
              <a:spcBef>
                <a:spcPct val="0"/>
              </a:spcBef>
              <a:spcAft>
                <a:spcPts val="600"/>
              </a:spcAft>
            </a:pPr>
            <a:r>
              <a:rPr lang="en-US" sz="1000" u="sng" dirty="0">
                <a:solidFill>
                  <a:schemeClr val="tx1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SOCIAL DETERMINANTS</a:t>
            </a:r>
          </a:p>
          <a:p>
            <a:pPr defTabSz="488950">
              <a:spcBef>
                <a:spcPct val="0"/>
              </a:spcBef>
              <a:spcAft>
                <a:spcPts val="600"/>
              </a:spcAft>
            </a:pPr>
            <a:endParaRPr lang="en-US" sz="400" kern="1200" dirty="0">
              <a:solidFill>
                <a:schemeClr val="tx1"/>
              </a:solidFill>
              <a:latin typeface="Avenir Medium" panose="02000503020000020003" pitchFamily="2" charset="0"/>
              <a:cs typeface="Times New Roman" panose="02020603050405020304" pitchFamily="18" charset="0"/>
            </a:endParaRP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Housing at market rent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Jobs paying above state minimum wage</a:t>
            </a:r>
          </a:p>
          <a:p>
            <a:pPr marL="80010" lvl="0" indent="-80010" algn="l" defTabSz="4889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Avenir Medium" panose="02000503020000020003" pitchFamily="2" charset="0"/>
                <a:cs typeface="Times New Roman" panose="02020603050405020304" pitchFamily="18" charset="0"/>
              </a:rPr>
              <a:t>Access to transportation (Drivers License)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D98B89F-DE8C-8D4F-869C-2C59233F472A}"/>
              </a:ext>
            </a:extLst>
          </p:cNvPr>
          <p:cNvSpPr/>
          <p:nvPr/>
        </p:nvSpPr>
        <p:spPr>
          <a:xfrm>
            <a:off x="37804" y="2406241"/>
            <a:ext cx="1208820" cy="1736260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Roman" panose="02000503020000020003" pitchFamily="2" charset="0"/>
              </a:rPr>
              <a:t>When you support teen parents like Ty, their future holds: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4833D761-111D-E944-87F8-63D2E64AA487}"/>
              </a:ext>
            </a:extLst>
          </p:cNvPr>
          <p:cNvSpPr/>
          <p:nvPr/>
        </p:nvSpPr>
        <p:spPr>
          <a:xfrm>
            <a:off x="37804" y="4609973"/>
            <a:ext cx="1208820" cy="173626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Roman" panose="02000503020000020003" pitchFamily="2" charset="0"/>
              </a:rPr>
              <a:t>When you </a:t>
            </a:r>
            <a:r>
              <a:rPr lang="en-US" sz="1400" b="1" dirty="0">
                <a:solidFill>
                  <a:schemeClr val="tx1"/>
                </a:solidFill>
                <a:latin typeface="Avenir Roman" panose="02000503020000020003" pitchFamily="2" charset="0"/>
              </a:rPr>
              <a:t>don’t</a:t>
            </a:r>
            <a:r>
              <a:rPr lang="en-US" sz="1400" dirty="0">
                <a:solidFill>
                  <a:schemeClr val="tx1"/>
                </a:solidFill>
                <a:latin typeface="Avenir Roman" panose="02000503020000020003" pitchFamily="2" charset="0"/>
              </a:rPr>
              <a:t> support teen parents like Ty, their future holds: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12147D8-E4A4-9A4D-8A85-73E29267BC61}"/>
              </a:ext>
            </a:extLst>
          </p:cNvPr>
          <p:cNvSpPr txBox="1"/>
          <p:nvPr/>
        </p:nvSpPr>
        <p:spPr>
          <a:xfrm>
            <a:off x="84530" y="27442"/>
            <a:ext cx="2975310" cy="22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i="1" dirty="0">
                <a:solidFill>
                  <a:schemeClr val="bg1"/>
                </a:solidFill>
                <a:latin typeface="Georgia Pro" panose="02040502050405020303" pitchFamily="18" charset="0"/>
                <a:cs typeface="Futura Medium" panose="020B0602020204020303" pitchFamily="34" charset="-79"/>
              </a:rPr>
              <a:t>Teen parents must </a:t>
            </a:r>
            <a:br>
              <a:rPr lang="en-US" sz="1600" i="1" dirty="0">
                <a:solidFill>
                  <a:schemeClr val="bg1"/>
                </a:solidFill>
                <a:latin typeface="Georgia Pro" panose="02040502050405020303" pitchFamily="18" charset="0"/>
                <a:cs typeface="Futura Medium" panose="020B0602020204020303" pitchFamily="34" charset="-79"/>
              </a:rPr>
            </a:br>
            <a:r>
              <a:rPr lang="en-US" sz="1600" i="1" dirty="0">
                <a:solidFill>
                  <a:schemeClr val="bg1"/>
                </a:solidFill>
                <a:latin typeface="Georgia Pro" panose="02040502050405020303" pitchFamily="18" charset="0"/>
                <a:cs typeface="Futura Medium" panose="020B0602020204020303" pitchFamily="34" charset="-79"/>
              </a:rPr>
              <a:t>make the choice to improve their future. The bridge between their desire to change a negative trajectory and actually achieving their goals is the </a:t>
            </a:r>
            <a:r>
              <a:rPr lang="en-US" sz="1600" b="1" i="1" dirty="0">
                <a:solidFill>
                  <a:srgbClr val="FFCC00"/>
                </a:solidFill>
                <a:latin typeface="Georgia Pro Black" panose="02040502050405020303" pitchFamily="18" charset="0"/>
                <a:cs typeface="Futura Medium" panose="020B0602020204020303" pitchFamily="34" charset="-79"/>
              </a:rPr>
              <a:t>support </a:t>
            </a:r>
            <a:r>
              <a:rPr lang="en-US" sz="1600" i="1" dirty="0">
                <a:solidFill>
                  <a:schemeClr val="bg1"/>
                </a:solidFill>
                <a:latin typeface="Georgia Pro Black" panose="02040502050405020303" pitchFamily="18" charset="0"/>
                <a:cs typeface="Futura Medium" panose="020B0602020204020303" pitchFamily="34" charset="-79"/>
              </a:rPr>
              <a:t>offered by </a:t>
            </a:r>
            <a:r>
              <a:rPr lang="en-US" sz="1600" b="1" i="1" dirty="0">
                <a:solidFill>
                  <a:srgbClr val="FFCC00"/>
                </a:solidFill>
                <a:latin typeface="Georgia Pro Black" panose="02040502050405020303" pitchFamily="18" charset="0"/>
                <a:cs typeface="Futura Medium" panose="020B0602020204020303" pitchFamily="34" charset="-79"/>
              </a:rPr>
              <a:t>Rosemary’s Babies!</a:t>
            </a:r>
          </a:p>
        </p:txBody>
      </p:sp>
      <p:pic>
        <p:nvPicPr>
          <p:cNvPr id="72" name="Picture 71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960B83D8-9E4A-7747-9D6C-605269D35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7728" r="31379" b="20526"/>
          <a:stretch/>
        </p:blipFill>
        <p:spPr>
          <a:xfrm>
            <a:off x="3055133" y="55673"/>
            <a:ext cx="2835980" cy="2128823"/>
          </a:xfrm>
          <a:prstGeom prst="rect">
            <a:avLst/>
          </a:prstGeom>
          <a:effectLst/>
        </p:spPr>
      </p:pic>
      <p:pic>
        <p:nvPicPr>
          <p:cNvPr id="73" name="Content Placeholder 4" descr="A person and a child on a toy&#10;&#10;Description automatically generated with low confidence">
            <a:extLst>
              <a:ext uri="{FF2B5EF4-FFF2-40B4-BE49-F238E27FC236}">
                <a16:creationId xmlns:a16="http://schemas.microsoft.com/office/drawing/2014/main" id="{98D96720-25AF-E448-A8F3-3D4BB07F9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10051" r="25149" b="37044"/>
          <a:stretch/>
        </p:blipFill>
        <p:spPr>
          <a:xfrm>
            <a:off x="10081873" y="453290"/>
            <a:ext cx="1693573" cy="154079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C32626AC-A508-284B-8C2F-9D3F19CD498A}"/>
              </a:ext>
            </a:extLst>
          </p:cNvPr>
          <p:cNvSpPr txBox="1"/>
          <p:nvPr/>
        </p:nvSpPr>
        <p:spPr>
          <a:xfrm>
            <a:off x="6024267" y="116192"/>
            <a:ext cx="3951831" cy="2044149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>
                <a:alpha val="0"/>
              </a:schemeClr>
            </a:glow>
            <a:softEdge rad="34290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000" b="1" i="1" dirty="0">
                <a:solidFill>
                  <a:srgbClr val="FFCC00"/>
                </a:solidFill>
                <a:latin typeface="Avenir Roman" panose="02000503020000020003" pitchFamily="2" charset="0"/>
                <a:cs typeface="Times New Roman" panose="02020603050405020304" pitchFamily="18" charset="0"/>
              </a:rPr>
              <a:t>Ty’s Outlook </a:t>
            </a:r>
          </a:p>
          <a:p>
            <a:pPr>
              <a:spcAft>
                <a:spcPts val="400"/>
              </a:spcAft>
            </a:pPr>
            <a:r>
              <a:rPr lang="en-US" sz="1150" dirty="0">
                <a:latin typeface="Avenir Roman" panose="02000503020000020003" pitchFamily="2" charset="0"/>
                <a:cs typeface="Times New Roman" panose="02020603050405020304" pitchFamily="18" charset="0"/>
              </a:rPr>
              <a:t>Ty became a mom at 16. The oldest of ten siblings, she was ejected from her home when her mom learned she was pregnant. Forced to live with her 15-year-old boyfriend, she walked 10 miles a day to school and work, even at six months pregnant. Her current outlook, like that of her family, was a life of poverty, multiple pregnancies, and welfare dependence. Unlike her family, Ty made a choice. She contacted Rosemary’s Babies. Her future, like that of all RBC participants, has great promise </a:t>
            </a:r>
          </a:p>
        </p:txBody>
      </p:sp>
    </p:spTree>
    <p:extLst>
      <p:ext uri="{BB962C8B-B14F-4D97-AF65-F5344CB8AC3E}">
        <p14:creationId xmlns:p14="http://schemas.microsoft.com/office/powerpoint/2010/main" val="110213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34174</TotalTime>
  <Words>416</Words>
  <Application>Microsoft Office PowerPoint</Application>
  <PresentationFormat>Widescreen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Avenir Book</vt:lpstr>
      <vt:lpstr>Avenir Medium</vt:lpstr>
      <vt:lpstr>Avenir Roman</vt:lpstr>
      <vt:lpstr>Calibri</vt:lpstr>
      <vt:lpstr>Calibri Light</vt:lpstr>
      <vt:lpstr>Georgia Pro</vt:lpstr>
      <vt:lpstr>Georgia Pro Black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Wellness at Holloway House</dc:title>
  <dc:creator>chew</dc:creator>
  <cp:lastModifiedBy>rosemary oglesby</cp:lastModifiedBy>
  <cp:revision>39</cp:revision>
  <cp:lastPrinted>2022-02-22T22:31:17Z</cp:lastPrinted>
  <dcterms:created xsi:type="dcterms:W3CDTF">2021-08-14T02:44:51Z</dcterms:created>
  <dcterms:modified xsi:type="dcterms:W3CDTF">2022-03-25T02:36:48Z</dcterms:modified>
</cp:coreProperties>
</file>